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12.xml" ContentType="application/vnd.openxmlformats-officedocument.presentationml.notesSlide+xml"/>
  <Override PartName="/ppt/slideMasters/slideMaster2.xml" ContentType="application/vnd.openxmlformats-officedocument.presentationml.slide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notesSlides/notesSlide5.xml" ContentType="application/vnd.openxmlformats-officedocument.presentationml.notesSlide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9.xml" ContentType="application/vnd.openxmlformats-officedocument.presentationml.slideLayout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69" r:id="rId3"/>
    <p:sldId id="284" r:id="rId4"/>
    <p:sldId id="286" r:id="rId5"/>
    <p:sldId id="285" r:id="rId6"/>
    <p:sldId id="288" r:id="rId7"/>
    <p:sldId id="281" r:id="rId8"/>
    <p:sldId id="282" r:id="rId9"/>
    <p:sldId id="271" r:id="rId10"/>
    <p:sldId id="275" r:id="rId11"/>
    <p:sldId id="277" r:id="rId12"/>
    <p:sldId id="287" r:id="rId13"/>
    <p:sldId id="290" r:id="rId14"/>
    <p:sldId id="289" r:id="rId15"/>
    <p:sldId id="283" r:id="rId16"/>
    <p:sldId id="272" r:id="rId17"/>
    <p:sldId id="273" r:id="rId18"/>
    <p:sldId id="274" r:id="rId19"/>
    <p:sldId id="291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  <p:ext uri="{FD5EFAAD-0ECE-453E-9831-46B23BE46B34}">
      <p15:chartTrackingRefBased xmlns=""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8921" autoAdjust="0"/>
    <p:restoredTop sz="86304" autoAdjust="0"/>
  </p:normalViewPr>
  <p:slideViewPr>
    <p:cSldViewPr>
      <p:cViewPr>
        <p:scale>
          <a:sx n="75" d="100"/>
          <a:sy n="75" d="100"/>
        </p:scale>
        <p:origin x="-1448" y="-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constant challenge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Heatmaps – natural for categoricalx categorical x quant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column dendrogram for hierarchical clustering</a:t>
            </a:r>
          </a:p>
          <a:p>
            <a:r>
              <a:rPr lang="en-US"/>
              <a:t>Bar adds color coding for dendrogram</a:t>
            </a:r>
            <a:r>
              <a:rPr lang="en-US" baseline="0"/>
              <a:t> branches</a:t>
            </a:r>
          </a:p>
          <a:p>
            <a:r>
              <a:rPr lang="en-US" baseline="0"/>
              <a:t>Some color clash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Treemap – another</a:t>
            </a:r>
            <a:r>
              <a:rPr lang="en-US" baseline="0"/>
              <a:t> hierarchical vis</a:t>
            </a:r>
          </a:p>
          <a:p>
            <a:r>
              <a:rPr lang="en-US" baseline="0"/>
              <a:t>Size</a:t>
            </a:r>
          </a:p>
          <a:p>
            <a:r>
              <a:rPr lang="en-US" baseline="0"/>
              <a:t>Color</a:t>
            </a:r>
          </a:p>
          <a:p>
            <a:r>
              <a:rPr lang="en-US" baseline="0"/>
              <a:t>Nesting for relationships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Another way to show relationships: node and link x lat</a:t>
            </a:r>
            <a:r>
              <a:rPr lang="en-US" baseline="0"/>
              <a:t> long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Extra dimension</a:t>
            </a:r>
            <a:r>
              <a:rPr lang="en-US" baseline="0"/>
              <a:t> in any kind of graph</a:t>
            </a:r>
          </a:p>
          <a:p>
            <a:r>
              <a:rPr lang="en-US" baseline="0"/>
              <a:t>Tufte</a:t>
            </a:r>
          </a:p>
          <a:p>
            <a:r>
              <a:rPr lang="en-US" baseline="0"/>
              <a:t>Small is still useful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Sparklines – another Tufte favorite</a:t>
            </a:r>
          </a:p>
          <a:p>
            <a:r>
              <a:rPr lang="en-US"/>
              <a:t>kind of small multiple</a:t>
            </a:r>
          </a:p>
          <a:p>
            <a:r>
              <a:rPr lang="en-US"/>
              <a:t>Small is</a:t>
            </a:r>
            <a:r>
              <a:rPr lang="en-US" baseline="0"/>
              <a:t> good</a:t>
            </a:r>
          </a:p>
          <a:p>
            <a:r>
              <a:rPr lang="en-US" baseline="0"/>
              <a:t>Min and max shown with dot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Scatterplot matrix</a:t>
            </a:r>
          </a:p>
          <a:p>
            <a:r>
              <a:rPr lang="en-US"/>
              <a:t>Another kind of small multiple</a:t>
            </a:r>
          </a:p>
          <a:p>
            <a:r>
              <a:rPr lang="en-US"/>
              <a:t>Quant x quant x cat/quant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/>
              <a:t>depends on the shape of your data. </a:t>
            </a:r>
          </a:p>
          <a:p>
            <a:r>
              <a:rPr lang="en-US" baseline="0"/>
              <a:t>Data types, comparisons needed (tasks)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3+D data </a:t>
            </a:r>
            <a:r>
              <a:rPr lang="en-US">
                <a:sym typeface="Wingdings"/>
              </a:rPr>
              <a:t> 2D medium.</a:t>
            </a:r>
            <a:r>
              <a:rPr lang="en-US"/>
              <a:t> </a:t>
            </a:r>
          </a:p>
          <a:p>
            <a:r>
              <a:rPr lang="en-US"/>
              <a:t>We don't all have </a:t>
            </a:r>
            <a:r>
              <a:rPr lang="en-US" baseline="0"/>
              <a:t>a 3D analysis environment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treating</a:t>
            </a:r>
            <a:r>
              <a:rPr lang="en-US" baseline="0"/>
              <a:t> marks specially, shape, color, size, etc.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Adding shape to color.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Making the user work.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Interesting case study - W. Bradford Paley,</a:t>
            </a:r>
            <a:r>
              <a:rPr lang="en-US" baseline="0"/>
              <a:t> 1991.</a:t>
            </a:r>
          </a:p>
          <a:p>
            <a:r>
              <a:rPr lang="en-US" baseline="0"/>
              <a:t>Tried + and o for positive and negative results.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Using lightness instead of shape</a:t>
            </a:r>
            <a:endParaRPr lang="en-US" baseline="0"/>
          </a:p>
          <a:p>
            <a:r>
              <a:rPr lang="en-US" baseline="0"/>
              <a:t>Applied a gaussian blur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More</a:t>
            </a:r>
            <a:r>
              <a:rPr lang="en-US" baseline="0"/>
              <a:t> blur shows patterns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Parallel coordinates</a:t>
            </a:r>
          </a:p>
          <a:p>
            <a:r>
              <a:rPr lang="en-US"/>
              <a:t>Works pretty</a:t>
            </a:r>
            <a:r>
              <a:rPr lang="en-US" baseline="0"/>
              <a:t> well, takes some effort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Each vertical line = an axis for a different dimension.</a:t>
            </a:r>
            <a:endParaRPr lang="en-US"/>
          </a:p>
          <a:p>
            <a:r>
              <a:rPr lang="en-US" baseline="0"/>
              <a:t>You can see groupings, like the number of cylinders clustering around 4,6, and 8. 8 cylinder cars have a wide range of horsepower. </a:t>
            </a:r>
          </a:p>
          <a:p>
            <a:r>
              <a:rPr lang="en-US" baseline="0"/>
              <a:t>secret weapon: interaction.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select</a:t>
            </a:r>
            <a:r>
              <a:rPr lang="en-US" baseline="0"/>
              <a:t> individual lines</a:t>
            </a:r>
          </a:p>
          <a:p>
            <a:r>
              <a:rPr lang="en-US" baseline="0"/>
              <a:t> move the axes around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Radar plots, spider plots,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like a parallel</a:t>
            </a:r>
            <a:r>
              <a:rPr lang="en-US" baseline="0"/>
              <a:t> coords </a:t>
            </a:r>
            <a:r>
              <a:rPr lang="en-US"/>
              <a:t>graph bent into a circle.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Hard to compare across circle, occlusion</a:t>
            </a:r>
          </a:p>
          <a:p>
            <a:r>
              <a:rPr lang="en-US"/>
              <a:t>They</a:t>
            </a:r>
            <a:r>
              <a:rPr lang="en-US" baseline="0"/>
              <a:t>'re a little better when they have fewer lines plotted.</a:t>
            </a:r>
          </a:p>
          <a:p>
            <a:r>
              <a:rPr lang="en-US" baseline="0"/>
              <a:t> bad example - encodes quantitative data circularly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pPr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Multivariate Plot Types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5325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358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3789"/>
          <a:stretch>
            <a:fillRect/>
          </a:stretch>
        </p:blipFill>
        <p:spPr>
          <a:xfrm>
            <a:off x="1248076" y="480153"/>
            <a:ext cx="6524324" cy="6158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3451" y="6400800"/>
            <a:ext cx="207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PoliceAnalyst.com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-6-Heatmap-and-dendrogram-visualization-of-the-normalized-peak-area-of-the-potenti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6800"/>
            <a:ext cx="8851587" cy="4613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609600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Feng et al.,</a:t>
            </a:r>
            <a:r>
              <a:rPr lang="en-US" sz="1400" i="1"/>
              <a:t> “</a:t>
            </a:r>
            <a:r>
              <a:rPr lang="en-US" sz="1400"/>
              <a:t>Chronical sleep interruption-induced cognitive decline assessed by a metabolomics method,”</a:t>
            </a:r>
            <a:r>
              <a:rPr lang="en-US" sz="1400" i="1"/>
              <a:t> Behavioral Brain Research</a:t>
            </a:r>
            <a:r>
              <a:rPr lang="en-US" sz="1400"/>
              <a:t>, 302 (2015)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1-31 at 9.48.2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719"/>
            <a:ext cx="9144000" cy="3838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506" y="6400800"/>
            <a:ext cx="230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New York Times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055"/>
            <a:ext cx="9144000" cy="455269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49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15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0" y="457200"/>
            <a:ext cx="5848004" cy="6257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6489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22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600200"/>
            <a:ext cx="8723651" cy="3777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2837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457200"/>
            <a:ext cx="6378575" cy="624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8436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Is Best?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/>
          </a:p>
          <a:p>
            <a:pPr algn="ctr">
              <a:buNone/>
            </a:pPr>
            <a:r>
              <a:rPr lang="en-US" sz="3600"/>
              <a:t>Depends on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endParaRPr lang="en-US" sz="3600"/>
          </a:p>
          <a:p>
            <a:pPr indent="0">
              <a:buNone/>
            </a:pPr>
            <a:r>
              <a:rPr lang="en-US" sz="3600"/>
              <a:t>Represent data with more than two dimensions in a two-dimensional medium.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30 at 9.36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81000"/>
            <a:ext cx="8050599" cy="6248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30 at 9.36.0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89" y="381000"/>
            <a:ext cx="8033244" cy="624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1337" b="15604"/>
          <a:stretch>
            <a:fillRect/>
          </a:stretch>
        </p:blipFill>
        <p:spPr>
          <a:xfrm>
            <a:off x="1981200" y="457200"/>
            <a:ext cx="5539622" cy="60759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0080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W. Bradford Paley, http://wbpaley.com/brad/chartingAndGraphicWork.html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783" b="16495"/>
          <a:stretch>
            <a:fillRect/>
          </a:stretch>
        </p:blipFill>
        <p:spPr>
          <a:xfrm>
            <a:off x="1828800" y="495485"/>
            <a:ext cx="5486400" cy="59207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0080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W. Bradford Paley, http://wbpaley.com/brad/chartingAndGraphicWork.html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9534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2675" b="16495"/>
          <a:stretch>
            <a:fillRect/>
          </a:stretch>
        </p:blipFill>
        <p:spPr>
          <a:xfrm>
            <a:off x="1981199" y="533400"/>
            <a:ext cx="5366509" cy="5728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0080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W. Bradford Paley, http://wbpaley.com/brad/chartingAndGraphicWork.html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687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000" y="1117600"/>
            <a:ext cx="7112000" cy="462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857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117600"/>
            <a:ext cx="7112000" cy="46228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4370" y="3053549"/>
            <a:ext cx="6550286" cy="1269934"/>
            <a:chOff x="1284370" y="3053549"/>
            <a:chExt cx="6550286" cy="126993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284370" y="3053549"/>
              <a:ext cx="1655410" cy="12699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939780" y="3053549"/>
              <a:ext cx="1626868" cy="94174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4566648" y="3053549"/>
              <a:ext cx="1626869" cy="94174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193517" y="3053549"/>
              <a:ext cx="1641139" cy="94174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954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401</Words>
  <Application>Microsoft Macintosh PowerPoint</Application>
  <PresentationFormat>On-screen Show (4:3)</PresentationFormat>
  <Paragraphs>74</Paragraphs>
  <Slides>19</Slides>
  <Notes>17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Custom Design</vt:lpstr>
      <vt:lpstr>Multivariate Plot Types</vt:lpstr>
      <vt:lpstr>The Problem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Which Is Best?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Annette Greiner</cp:lastModifiedBy>
  <cp:revision>102</cp:revision>
  <dcterms:created xsi:type="dcterms:W3CDTF">2017-01-31T18:30:34Z</dcterms:created>
  <dcterms:modified xsi:type="dcterms:W3CDTF">2017-02-01T06:04:27Z</dcterms:modified>
</cp:coreProperties>
</file>